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38" d="100"/>
          <a:sy n="38" d="100"/>
        </p:scale>
        <p:origin x="5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047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573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5487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173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271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826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88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0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961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1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183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68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47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298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591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33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70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  <p:sldLayoutId id="2147483797" r:id="rId15"/>
    <p:sldLayoutId id="21474837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82E8A-8FCB-42DC-A36C-737ED3DA17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5688" y="2418385"/>
            <a:ext cx="9050097" cy="1646302"/>
          </a:xfrm>
        </p:spPr>
        <p:txBody>
          <a:bodyPr/>
          <a:lstStyle/>
          <a:p>
            <a:pPr algn="ctr"/>
            <a:r>
              <a:rPr lang="en-AU" sz="3600" dirty="0">
                <a:latin typeface="Arial Black" panose="020B0A04020102020204" pitchFamily="34" charset="0"/>
              </a:rPr>
              <a:t>The 5 components of Information Literacy </a:t>
            </a:r>
          </a:p>
        </p:txBody>
      </p:sp>
    </p:spTree>
    <p:extLst>
      <p:ext uri="{BB962C8B-B14F-4D97-AF65-F5344CB8AC3E}">
        <p14:creationId xmlns:p14="http://schemas.microsoft.com/office/powerpoint/2010/main" val="767801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40C583B0-5BC4-44FA-8DA9-13BEC5C132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1422"/>
          <a:stretch/>
        </p:blipFill>
        <p:spPr>
          <a:xfrm>
            <a:off x="672571" y="2159330"/>
            <a:ext cx="5852920" cy="41898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A4EB2F-18A1-4861-A9DF-3C1A8757F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pPr algn="ctr"/>
            <a:r>
              <a:rPr lang="en-AU" u="sng" dirty="0"/>
              <a:t>5 Components of Information Literacy</a:t>
            </a:r>
            <a:br>
              <a:rPr lang="en-AU" dirty="0"/>
            </a:br>
            <a:r>
              <a:rPr lang="en-AU" dirty="0"/>
              <a:t>Component 2: </a:t>
            </a:r>
            <a:r>
              <a:rPr lang="en-AU" i="1" dirty="0"/>
              <a:t>FIND </a:t>
            </a:r>
            <a:endParaRPr lang="en-AU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183AD5F-DEAB-4A56-B399-8725CBCA5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4941" y="3005643"/>
            <a:ext cx="2934714" cy="2189738"/>
          </a:xfrm>
        </p:spPr>
        <p:txBody>
          <a:bodyPr>
            <a:normAutofit/>
          </a:bodyPr>
          <a:lstStyle/>
          <a:p>
            <a:r>
              <a:rPr lang="en-US" dirty="0"/>
              <a:t>A PRIMARY source of information- the Vic Health website.</a:t>
            </a:r>
          </a:p>
          <a:p>
            <a:r>
              <a:rPr lang="en-US" dirty="0"/>
              <a:t>They developed and created the NPA + SD Guidelines</a:t>
            </a:r>
          </a:p>
        </p:txBody>
      </p:sp>
    </p:spTree>
    <p:extLst>
      <p:ext uri="{BB962C8B-B14F-4D97-AF65-F5344CB8AC3E}">
        <p14:creationId xmlns:p14="http://schemas.microsoft.com/office/powerpoint/2010/main" val="522014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4B42D-F89E-4A35-87DE-3990D1D55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u="sng" dirty="0"/>
              <a:t>5 Components of Information Literacy</a:t>
            </a:r>
            <a:br>
              <a:rPr lang="en-AU" dirty="0"/>
            </a:br>
            <a:r>
              <a:rPr lang="en-AU" dirty="0"/>
              <a:t>Component 2: </a:t>
            </a:r>
            <a:r>
              <a:rPr lang="en-AU" i="1" dirty="0"/>
              <a:t>FIND </a:t>
            </a:r>
            <a:endParaRPr lang="en-AU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4560B2A-006B-432F-ABDC-1F6B62DDDD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5200" y="1930400"/>
            <a:ext cx="6703746" cy="4461885"/>
          </a:xfrm>
          <a:prstGeom prst="rect">
            <a:avLst/>
          </a:prstGeom>
        </p:spPr>
      </p:pic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47935D7F-98A4-47B2-98C6-2A3B46813BED}"/>
              </a:ext>
            </a:extLst>
          </p:cNvPr>
          <p:cNvSpPr txBox="1">
            <a:spLocks/>
          </p:cNvSpPr>
          <p:nvPr/>
        </p:nvSpPr>
        <p:spPr>
          <a:xfrm>
            <a:off x="7148946" y="2811680"/>
            <a:ext cx="2655314" cy="24114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SECONDARY source of information- this article on the NPA + SD written and published by ABC News</a:t>
            </a:r>
          </a:p>
          <a:p>
            <a:r>
              <a:rPr lang="en-US" dirty="0"/>
              <a:t>REFERENCED the original source at the end of the article</a:t>
            </a:r>
          </a:p>
        </p:txBody>
      </p:sp>
    </p:spTree>
    <p:extLst>
      <p:ext uri="{BB962C8B-B14F-4D97-AF65-F5344CB8AC3E}">
        <p14:creationId xmlns:p14="http://schemas.microsoft.com/office/powerpoint/2010/main" val="2727876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C4535-9A78-43FE-9D19-6A7252E9A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u="sng" dirty="0"/>
              <a:t>5 Components of Information Literacy</a:t>
            </a:r>
            <a:br>
              <a:rPr lang="en-AU" dirty="0"/>
            </a:br>
            <a:r>
              <a:rPr lang="en-AU" dirty="0"/>
              <a:t>Component 3: </a:t>
            </a:r>
            <a:r>
              <a:rPr lang="en-AU" i="1" dirty="0"/>
              <a:t>EVALUATE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D07FF-5D9F-47D7-BECC-5A7982ACD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information literate student can EVALUATE information and its sources critically.</a:t>
            </a:r>
          </a:p>
          <a:p>
            <a:r>
              <a:rPr lang="en-AU" dirty="0"/>
              <a:t>ACADEMIC EXAMPLES:</a:t>
            </a:r>
          </a:p>
          <a:p>
            <a:pPr marL="0" indent="0">
              <a:buNone/>
            </a:pPr>
            <a:r>
              <a:rPr lang="en-AU" dirty="0"/>
              <a:t>	- Summarizing the main ideas of an article or book</a:t>
            </a:r>
          </a:p>
          <a:p>
            <a:pPr marL="0" indent="0">
              <a:buNone/>
            </a:pPr>
            <a:r>
              <a:rPr lang="en-AU" dirty="0"/>
              <a:t>	- Reviewing multiple points of view to construct an opinion</a:t>
            </a:r>
          </a:p>
          <a:p>
            <a:pPr marL="0" indent="0">
              <a:buNone/>
            </a:pPr>
            <a:r>
              <a:rPr lang="en-AU" dirty="0"/>
              <a:t>	- Exploring different sources of information (web, books, databases, primary 	  sources) to understand a topic</a:t>
            </a:r>
          </a:p>
          <a:p>
            <a:pPr marL="0" indent="0">
              <a:buNone/>
            </a:pPr>
            <a:r>
              <a:rPr lang="en-AU" dirty="0"/>
              <a:t>	- Analysing the structure and logic of arguments made in lectures and 	 	   	  speeches</a:t>
            </a:r>
          </a:p>
          <a:p>
            <a:pPr marL="0" indent="0">
              <a:buNone/>
            </a:pPr>
            <a:r>
              <a:rPr lang="en-AU" dirty="0"/>
              <a:t>EG. Researching claims made in a add on television, scrutinizing a Wikipedia article for accuracy etc.</a:t>
            </a:r>
          </a:p>
        </p:txBody>
      </p:sp>
    </p:spTree>
    <p:extLst>
      <p:ext uri="{BB962C8B-B14F-4D97-AF65-F5344CB8AC3E}">
        <p14:creationId xmlns:p14="http://schemas.microsoft.com/office/powerpoint/2010/main" val="740938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5E02A-A94B-46EC-A780-9808A4EB7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043553"/>
            <a:ext cx="8596668" cy="1320800"/>
          </a:xfrm>
        </p:spPr>
        <p:txBody>
          <a:bodyPr/>
          <a:lstStyle/>
          <a:p>
            <a:pPr algn="ctr"/>
            <a:r>
              <a:rPr lang="en-AU" u="sng" dirty="0"/>
              <a:t>5 Components of Information Literacy</a:t>
            </a:r>
            <a:br>
              <a:rPr lang="en-AU" dirty="0"/>
            </a:br>
            <a:r>
              <a:rPr lang="en-AU" dirty="0"/>
              <a:t>Component 3: </a:t>
            </a:r>
            <a:r>
              <a:rPr lang="en-AU" i="1" dirty="0"/>
              <a:t>EVALUATE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5100F-F3BD-4E8A-8B38-5D76485D4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235702"/>
            <a:ext cx="8596668" cy="2395913"/>
          </a:xfrm>
        </p:spPr>
        <p:txBody>
          <a:bodyPr>
            <a:normAutofit/>
          </a:bodyPr>
          <a:lstStyle/>
          <a:p>
            <a:pPr algn="just"/>
            <a:r>
              <a:rPr lang="en-AU" sz="2400" dirty="0"/>
              <a:t>Take a couple of minutes to find the NPA guidelines for your age group.</a:t>
            </a:r>
          </a:p>
          <a:p>
            <a:pPr algn="just"/>
            <a:r>
              <a:rPr lang="en-AU" sz="2400" dirty="0"/>
              <a:t>READ and UNDERSTAND the guidelines</a:t>
            </a:r>
          </a:p>
        </p:txBody>
      </p:sp>
    </p:spTree>
    <p:extLst>
      <p:ext uri="{BB962C8B-B14F-4D97-AF65-F5344CB8AC3E}">
        <p14:creationId xmlns:p14="http://schemas.microsoft.com/office/powerpoint/2010/main" val="3897996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91F15-7A3F-487D-ADAA-0E0A5DAFA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58554"/>
            <a:ext cx="8596668" cy="1320800"/>
          </a:xfrm>
        </p:spPr>
        <p:txBody>
          <a:bodyPr/>
          <a:lstStyle/>
          <a:p>
            <a:pPr algn="ctr"/>
            <a:r>
              <a:rPr lang="en-AU" u="sng" dirty="0"/>
              <a:t>5 Components of Information Literacy</a:t>
            </a:r>
            <a:br>
              <a:rPr lang="en-AU" dirty="0"/>
            </a:br>
            <a:r>
              <a:rPr lang="en-AU" dirty="0"/>
              <a:t>Component 4: </a:t>
            </a:r>
            <a:r>
              <a:rPr lang="en-AU" i="1" dirty="0"/>
              <a:t>APPLY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08234-246E-49A8-B7F4-D7AD2C1A7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672034"/>
            <a:ext cx="8596668" cy="2767012"/>
          </a:xfrm>
        </p:spPr>
        <p:txBody>
          <a:bodyPr>
            <a:normAutofit/>
          </a:bodyPr>
          <a:lstStyle/>
          <a:p>
            <a:pPr algn="just"/>
            <a:r>
              <a:rPr lang="en-AU" dirty="0"/>
              <a:t>The information </a:t>
            </a:r>
            <a:r>
              <a:rPr lang="en-AU" sz="1600" dirty="0"/>
              <a:t>literate</a:t>
            </a:r>
            <a:r>
              <a:rPr lang="en-AU" dirty="0"/>
              <a:t> student can APPLY information effectively to accomplish a specific purpose </a:t>
            </a:r>
          </a:p>
          <a:p>
            <a:pPr algn="just"/>
            <a:r>
              <a:rPr lang="en-AU" dirty="0"/>
              <a:t>ACADEMIC EXAMPLES: 	</a:t>
            </a:r>
          </a:p>
          <a:p>
            <a:pPr marL="0" indent="0" algn="just">
              <a:buNone/>
            </a:pPr>
            <a:r>
              <a:rPr lang="en-AU" dirty="0"/>
              <a:t>	- </a:t>
            </a:r>
            <a:r>
              <a:rPr lang="en-AU" u="sng" dirty="0"/>
              <a:t>Paraphrasing</a:t>
            </a:r>
            <a:r>
              <a:rPr lang="en-AU" dirty="0"/>
              <a:t> an expert essay to support a position in a persuasive speech</a:t>
            </a:r>
          </a:p>
          <a:p>
            <a:pPr marL="0" indent="0" algn="just">
              <a:buNone/>
            </a:pPr>
            <a:r>
              <a:rPr lang="en-AU" dirty="0"/>
              <a:t>	- Integrating a direct </a:t>
            </a:r>
            <a:r>
              <a:rPr lang="en-AU" u="sng" dirty="0"/>
              <a:t>quotation</a:t>
            </a:r>
            <a:r>
              <a:rPr lang="en-AU" dirty="0"/>
              <a:t> from a reference book into a research paper</a:t>
            </a:r>
          </a:p>
          <a:p>
            <a:pPr marL="0" indent="0" algn="just">
              <a:buNone/>
            </a:pPr>
            <a:r>
              <a:rPr lang="en-AU" dirty="0"/>
              <a:t>	- Using </a:t>
            </a:r>
            <a:r>
              <a:rPr lang="en-AU" u="sng" dirty="0"/>
              <a:t>images</a:t>
            </a:r>
            <a:r>
              <a:rPr lang="en-AU" dirty="0"/>
              <a:t> from a database to prepare a group PowerPoint presentation</a:t>
            </a:r>
          </a:p>
        </p:txBody>
      </p:sp>
    </p:spTree>
    <p:extLst>
      <p:ext uri="{BB962C8B-B14F-4D97-AF65-F5344CB8AC3E}">
        <p14:creationId xmlns:p14="http://schemas.microsoft.com/office/powerpoint/2010/main" val="1322997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A785F-E272-4E19-8A71-744DE7F84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80081"/>
            <a:ext cx="8596668" cy="1320800"/>
          </a:xfrm>
        </p:spPr>
        <p:txBody>
          <a:bodyPr/>
          <a:lstStyle/>
          <a:p>
            <a:pPr algn="ctr"/>
            <a:r>
              <a:rPr lang="en-AU" u="sng" dirty="0"/>
              <a:t>5 Components of Information Literacy</a:t>
            </a:r>
            <a:br>
              <a:rPr lang="en-AU" dirty="0"/>
            </a:br>
            <a:r>
              <a:rPr lang="en-AU" dirty="0"/>
              <a:t>Component 4: </a:t>
            </a:r>
            <a:r>
              <a:rPr lang="en-AU" i="1" dirty="0"/>
              <a:t>APPLY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0EAD1-EADF-449C-93CA-CD76B652B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456199"/>
            <a:ext cx="8596668" cy="3232821"/>
          </a:xfrm>
        </p:spPr>
        <p:txBody>
          <a:bodyPr/>
          <a:lstStyle/>
          <a:p>
            <a:r>
              <a:rPr lang="en-AU" dirty="0"/>
              <a:t>Using Word, create a poster on the National Physical Activity guidelines for your age group (13-17 years).</a:t>
            </a:r>
          </a:p>
          <a:p>
            <a:r>
              <a:rPr lang="en-AU" u="sng" dirty="0"/>
              <a:t>PARAPHRASE</a:t>
            </a:r>
            <a:r>
              <a:rPr lang="en-AU" dirty="0"/>
              <a:t> the guidelines for your age group.</a:t>
            </a:r>
          </a:p>
          <a:p>
            <a:pPr marL="0" indent="0">
              <a:buNone/>
            </a:pPr>
            <a:r>
              <a:rPr lang="en-AU" dirty="0"/>
              <a:t>	- Express the meaning of (something written or spoken) using different 	words, especially to achieve greater clarity. "you can either quote or 	paraphrase literary texts"</a:t>
            </a:r>
          </a:p>
          <a:p>
            <a:r>
              <a:rPr lang="en-AU" dirty="0"/>
              <a:t>Include a direct </a:t>
            </a:r>
            <a:r>
              <a:rPr lang="en-AU" u="sng" dirty="0"/>
              <a:t>QUOTE</a:t>
            </a:r>
            <a:r>
              <a:rPr lang="en-AU" dirty="0"/>
              <a:t> from the guidelines on your poster.</a:t>
            </a:r>
          </a:p>
          <a:p>
            <a:r>
              <a:rPr lang="en-AU" dirty="0"/>
              <a:t>Source an </a:t>
            </a:r>
            <a:r>
              <a:rPr lang="en-AU" u="sng" dirty="0"/>
              <a:t>IMAGE</a:t>
            </a:r>
            <a:r>
              <a:rPr lang="en-AU" dirty="0"/>
              <a:t> to add to your poster 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16397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9A4FB-21D2-4A07-A6B6-C713EDD7B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14400"/>
            <a:ext cx="8596668" cy="1320800"/>
          </a:xfrm>
        </p:spPr>
        <p:txBody>
          <a:bodyPr/>
          <a:lstStyle/>
          <a:p>
            <a:pPr algn="ctr"/>
            <a:r>
              <a:rPr lang="en-AU" u="sng" dirty="0"/>
              <a:t>5 Components of Information Literacy</a:t>
            </a:r>
            <a:br>
              <a:rPr lang="en-AU" dirty="0"/>
            </a:br>
            <a:r>
              <a:rPr lang="en-AU" dirty="0"/>
              <a:t>Component 5: </a:t>
            </a:r>
            <a:r>
              <a:rPr lang="en-AU" i="1" dirty="0"/>
              <a:t>ACKNOWLEDGE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B22C9-8888-48FA-BF27-770EE5A40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719389"/>
            <a:ext cx="8596668" cy="3224211"/>
          </a:xfrm>
        </p:spPr>
        <p:txBody>
          <a:bodyPr/>
          <a:lstStyle/>
          <a:p>
            <a:r>
              <a:rPr lang="en-AU" dirty="0"/>
              <a:t>The information literate student can ACKNOWLEDGE sources of information and the ethical, legal, and socio-economic issues surrounding information.</a:t>
            </a:r>
          </a:p>
          <a:p>
            <a:r>
              <a:rPr lang="en-AU" dirty="0"/>
              <a:t>ACADEMIC EXAMPLES:</a:t>
            </a:r>
          </a:p>
          <a:p>
            <a:pPr marL="0" indent="0">
              <a:buNone/>
            </a:pPr>
            <a:r>
              <a:rPr lang="en-AU" dirty="0"/>
              <a:t>	- Citing an information source in the text of a research paper</a:t>
            </a:r>
          </a:p>
          <a:p>
            <a:pPr marL="0" indent="0">
              <a:buNone/>
            </a:pPr>
            <a:r>
              <a:rPr lang="en-AU" dirty="0"/>
              <a:t>	- Creating a works cited page of bibliography</a:t>
            </a:r>
          </a:p>
          <a:p>
            <a:pPr marL="0" indent="0">
              <a:buNone/>
            </a:pPr>
            <a:r>
              <a:rPr lang="en-AU" dirty="0"/>
              <a:t>	- Understanding what constitutes plagiarism </a:t>
            </a:r>
          </a:p>
          <a:p>
            <a:pPr marL="0" indent="0">
              <a:buNone/>
            </a:pPr>
            <a:r>
              <a:rPr lang="en-AU" dirty="0"/>
              <a:t>	- Utilising Fair Use and Copyright guidelines</a:t>
            </a:r>
          </a:p>
        </p:txBody>
      </p:sp>
    </p:spTree>
    <p:extLst>
      <p:ext uri="{BB962C8B-B14F-4D97-AF65-F5344CB8AC3E}">
        <p14:creationId xmlns:p14="http://schemas.microsoft.com/office/powerpoint/2010/main" val="1069241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22D83-2B42-47FE-A9C4-4667E42DE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14400"/>
            <a:ext cx="8596668" cy="1320800"/>
          </a:xfrm>
        </p:spPr>
        <p:txBody>
          <a:bodyPr/>
          <a:lstStyle/>
          <a:p>
            <a:pPr algn="ctr"/>
            <a:r>
              <a:rPr lang="en-AU" u="sng" dirty="0"/>
              <a:t>5 Components of Information Literacy</a:t>
            </a:r>
            <a:br>
              <a:rPr lang="en-AU" dirty="0"/>
            </a:br>
            <a:r>
              <a:rPr lang="en-AU" dirty="0"/>
              <a:t>Component 5: </a:t>
            </a:r>
            <a:r>
              <a:rPr lang="en-AU" i="1" dirty="0"/>
              <a:t>ACKNOWLEDGE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AAC68-E12C-4367-AE44-60D446570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888722"/>
            <a:ext cx="8596668" cy="2259011"/>
          </a:xfrm>
        </p:spPr>
        <p:txBody>
          <a:bodyPr>
            <a:normAutofit/>
          </a:bodyPr>
          <a:lstStyle/>
          <a:p>
            <a:r>
              <a:rPr lang="en-AU" sz="2400" dirty="0"/>
              <a:t>Create a REFERENCE list for your work at the bottom of your poster.</a:t>
            </a:r>
          </a:p>
          <a:p>
            <a:r>
              <a:rPr lang="en-AU" sz="2400" dirty="0"/>
              <a:t>Reference the resources used to gather the information for your poster.</a:t>
            </a:r>
          </a:p>
        </p:txBody>
      </p:sp>
    </p:spTree>
    <p:extLst>
      <p:ext uri="{BB962C8B-B14F-4D97-AF65-F5344CB8AC3E}">
        <p14:creationId xmlns:p14="http://schemas.microsoft.com/office/powerpoint/2010/main" val="786224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B6429-91B7-462A-844F-82FD0F75B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704108"/>
            <a:ext cx="8596668" cy="475673"/>
          </a:xfrm>
        </p:spPr>
        <p:txBody>
          <a:bodyPr>
            <a:normAutofit fontScale="90000"/>
          </a:bodyPr>
          <a:lstStyle/>
          <a:p>
            <a:r>
              <a:rPr lang="en-AU" sz="4400" b="1" u="sng" dirty="0"/>
              <a:t>What</a:t>
            </a:r>
            <a:r>
              <a:rPr lang="en-AU" b="1" u="sng" dirty="0"/>
              <a:t> </a:t>
            </a:r>
            <a:r>
              <a:rPr lang="en-AU" sz="4000" b="1" u="sng" dirty="0"/>
              <a:t>is</a:t>
            </a:r>
            <a:r>
              <a:rPr lang="en-AU" b="1" u="sng" dirty="0"/>
              <a:t> </a:t>
            </a:r>
            <a:r>
              <a:rPr lang="en-AU" sz="4400" b="1" u="sng" dirty="0"/>
              <a:t>information</a:t>
            </a:r>
            <a:r>
              <a:rPr lang="en-AU" b="1" u="sng" dirty="0"/>
              <a:t> </a:t>
            </a:r>
            <a:r>
              <a:rPr lang="en-AU" sz="4400" b="1" u="sng" dirty="0"/>
              <a:t>literacy</a:t>
            </a:r>
            <a:r>
              <a:rPr lang="en-AU" b="1" u="sng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1FE5B-3566-4662-BD64-F81736CB8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200400"/>
            <a:ext cx="8596668" cy="2466109"/>
          </a:xfrm>
        </p:spPr>
        <p:txBody>
          <a:bodyPr>
            <a:normAutofit/>
          </a:bodyPr>
          <a:lstStyle/>
          <a:p>
            <a:r>
              <a:rPr lang="en-AU" sz="2000" dirty="0"/>
              <a:t>“…the ability to locate, evaluate, and use effectively the needed information”</a:t>
            </a:r>
          </a:p>
          <a:p>
            <a:r>
              <a:rPr lang="en-AU" sz="2000" dirty="0"/>
              <a:t>YOUR ability to find relevant, credible information regarding a topic.</a:t>
            </a:r>
          </a:p>
          <a:p>
            <a:r>
              <a:rPr lang="en-AU" sz="2000" i="1" dirty="0"/>
              <a:t>EG. Your research project on phones that was just completed.</a:t>
            </a:r>
          </a:p>
        </p:txBody>
      </p:sp>
    </p:spTree>
    <p:extLst>
      <p:ext uri="{BB962C8B-B14F-4D97-AF65-F5344CB8AC3E}">
        <p14:creationId xmlns:p14="http://schemas.microsoft.com/office/powerpoint/2010/main" val="305639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4989D-9868-473C-93E6-BB0C10983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u="sng" dirty="0"/>
              <a:t>5 Components of Information Literacy</a:t>
            </a:r>
            <a:br>
              <a:rPr lang="en-AU" dirty="0"/>
            </a:br>
            <a:r>
              <a:rPr lang="en-AU" dirty="0"/>
              <a:t>Component 1: </a:t>
            </a:r>
            <a:r>
              <a:rPr lang="en-AU" i="1" dirty="0"/>
              <a:t>IDENTIFY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D4218-4409-4A54-9B35-5D7897700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</a:t>
            </a:r>
            <a:r>
              <a:rPr lang="en-AU" u="sng" dirty="0"/>
              <a:t>information literate</a:t>
            </a:r>
            <a:r>
              <a:rPr lang="en-AU" dirty="0"/>
              <a:t> student can IDENTIFY the nature (type) and extent of information needed. </a:t>
            </a:r>
          </a:p>
          <a:p>
            <a:r>
              <a:rPr lang="en-AU" dirty="0"/>
              <a:t>ACADEMIC EXAMPLES: </a:t>
            </a:r>
          </a:p>
          <a:p>
            <a:pPr marL="0" indent="0">
              <a:buNone/>
            </a:pPr>
            <a:r>
              <a:rPr lang="en-AU" dirty="0"/>
              <a:t>	- Writing a thesis statement</a:t>
            </a:r>
          </a:p>
          <a:p>
            <a:pPr marL="0" indent="0">
              <a:buNone/>
            </a:pPr>
            <a:r>
              <a:rPr lang="en-AU" dirty="0"/>
              <a:t>	- Creating a timeline and plan to complete a research paper</a:t>
            </a:r>
          </a:p>
          <a:p>
            <a:pPr marL="0" indent="0">
              <a:buNone/>
            </a:pPr>
            <a:r>
              <a:rPr lang="en-AU" dirty="0"/>
              <a:t>	- Reading background information on a topic before researching</a:t>
            </a:r>
          </a:p>
          <a:p>
            <a:pPr marL="0" indent="0">
              <a:buNone/>
            </a:pPr>
            <a:r>
              <a:rPr lang="en-AU" dirty="0"/>
              <a:t>	- Recognizing the difference between a library database and a website</a:t>
            </a:r>
          </a:p>
          <a:p>
            <a:pPr marL="0" indent="0">
              <a:buNone/>
            </a:pPr>
            <a:r>
              <a:rPr lang="en-AU" dirty="0"/>
              <a:t>	- Differentiating between PRIMARY, </a:t>
            </a:r>
            <a:r>
              <a:rPr lang="en-AU" i="1" dirty="0"/>
              <a:t>SECONDARY</a:t>
            </a:r>
            <a:r>
              <a:rPr lang="en-AU" dirty="0"/>
              <a:t> and </a:t>
            </a:r>
            <a:r>
              <a:rPr lang="en-AU" b="1" dirty="0"/>
              <a:t>TERTIARY</a:t>
            </a:r>
            <a:r>
              <a:rPr lang="en-AU" dirty="0"/>
              <a:t> sources of 	   	  information.</a:t>
            </a:r>
          </a:p>
          <a:p>
            <a:pPr marL="0" indent="0">
              <a:buNone/>
            </a:pPr>
            <a:r>
              <a:rPr lang="en-A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57316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812E8-FC5C-46B7-8B28-0356C6478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u="sng" dirty="0"/>
              <a:t>5 Components of Information Literacy</a:t>
            </a:r>
            <a:br>
              <a:rPr lang="en-AU" dirty="0"/>
            </a:br>
            <a:r>
              <a:rPr lang="en-AU" dirty="0"/>
              <a:t>Component 1: </a:t>
            </a:r>
            <a:r>
              <a:rPr lang="en-AU" i="1" dirty="0"/>
              <a:t>IDENTIFY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6D3AF-1452-4FF5-A004-A3AF38CFB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074990"/>
            <a:ext cx="8596668" cy="1552428"/>
          </a:xfrm>
        </p:spPr>
        <p:txBody>
          <a:bodyPr>
            <a:normAutofit/>
          </a:bodyPr>
          <a:lstStyle/>
          <a:p>
            <a:pPr algn="ctr"/>
            <a:r>
              <a:rPr lang="en-AU" sz="2800" dirty="0"/>
              <a:t>Research and write down the definition and difference between primary, secondary and tertiary sources of information.</a:t>
            </a:r>
          </a:p>
          <a:p>
            <a:pPr algn="ctr"/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850686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F8ADD-8552-424A-BC2E-9C69650F3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u="sng" dirty="0"/>
              <a:t>5 Components of Information Literacy</a:t>
            </a:r>
            <a:br>
              <a:rPr lang="en-AU" dirty="0"/>
            </a:br>
            <a:r>
              <a:rPr lang="en-AU" dirty="0"/>
              <a:t>Component 1: </a:t>
            </a:r>
            <a:r>
              <a:rPr lang="en-AU" i="1" dirty="0"/>
              <a:t>IDENTIFY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7A357-B148-4070-84F5-E1403F866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i="1" u="sng" dirty="0"/>
              <a:t>Primary Source</a:t>
            </a:r>
            <a:r>
              <a:rPr lang="en-US" sz="2400" u="sng" dirty="0"/>
              <a:t>: </a:t>
            </a:r>
          </a:p>
          <a:p>
            <a:pPr marL="0" indent="0" algn="just">
              <a:buNone/>
            </a:pPr>
            <a:endParaRPr lang="en-US" u="sng" dirty="0"/>
          </a:p>
          <a:p>
            <a:pPr marL="0" indent="0" algn="just">
              <a:buNone/>
            </a:pPr>
            <a:r>
              <a:rPr lang="en-US" sz="2000" dirty="0"/>
              <a:t>It is a first-hand account of an event, topic or historical event. Anything that contains the original information. </a:t>
            </a:r>
          </a:p>
          <a:p>
            <a:pPr marL="0" indent="0" algn="just">
              <a:buNone/>
            </a:pPr>
            <a:r>
              <a:rPr lang="en-US" sz="2000" dirty="0"/>
              <a:t>EG: Some examples of original, first-hand, authoritative accounts include: Letters, diaries, journals, autobiographies or memoirs (Personal thoughts), Original photographs, First-hand, eye-witness news reports, Speeches, interviews, First-hand research studies and surveys, Laws, legal documents, etc.</a:t>
            </a:r>
            <a:endParaRPr lang="en-AU" sz="20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17791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38CF7-3C26-4901-AEB3-1071FC683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algn="ctr"/>
            <a:r>
              <a:rPr lang="en-AU" u="sng" dirty="0"/>
              <a:t>5 Components of Information Literacy</a:t>
            </a:r>
            <a:br>
              <a:rPr lang="en-AU" dirty="0"/>
            </a:br>
            <a:r>
              <a:rPr lang="en-AU" dirty="0"/>
              <a:t>Component 1: </a:t>
            </a:r>
            <a:r>
              <a:rPr lang="en-AU" i="1" dirty="0"/>
              <a:t>IDENTIFY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67D3F-DF92-4E49-B606-75AED5C7A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i="1" u="sng" dirty="0"/>
              <a:t>Secondary Source</a:t>
            </a:r>
            <a:r>
              <a:rPr lang="en-US" sz="2400" u="sng" dirty="0"/>
              <a:t>: </a:t>
            </a:r>
          </a:p>
          <a:p>
            <a:pPr marL="0" indent="0" algn="just">
              <a:buNone/>
            </a:pPr>
            <a:endParaRPr lang="en-US" sz="2400" u="sng" dirty="0"/>
          </a:p>
          <a:p>
            <a:pPr marL="0" indent="0" algn="just">
              <a:buNone/>
            </a:pPr>
            <a:r>
              <a:rPr lang="en-US" sz="2000" dirty="0"/>
              <a:t>A second-hand account that interprets, analyzes, critiques and comes to a conclusion from evaluating primary sources. </a:t>
            </a:r>
          </a:p>
          <a:p>
            <a:pPr marL="0" indent="0" algn="just">
              <a:buNone/>
            </a:pPr>
            <a:r>
              <a:rPr lang="en-US" sz="2000" dirty="0"/>
              <a:t>EG</a:t>
            </a:r>
            <a:r>
              <a:rPr lang="en-AU" sz="2000" dirty="0"/>
              <a:t>: </a:t>
            </a:r>
            <a:r>
              <a:rPr lang="en-US" sz="2000" dirty="0"/>
              <a:t>Some examples of works that interpret or critique primary sources include: Scholarly research journals written by an expert, Some news articles, Most textbooks, Essays or reviews, Criticisms or commentaries. </a:t>
            </a:r>
          </a:p>
          <a:p>
            <a:pPr marL="0" indent="0" algn="just">
              <a:buNone/>
            </a:pPr>
            <a:r>
              <a:rPr lang="en-US" sz="2000" b="1" i="1" dirty="0"/>
              <a:t>HINT: A secondary source will cite the primary sources (the original work) from which they got it.</a:t>
            </a:r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1832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6A63F-2618-45BA-B1B2-B5FAE81DE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u="sng" dirty="0"/>
              <a:t>5 Components of Information Literacy</a:t>
            </a:r>
            <a:br>
              <a:rPr lang="en-AU" dirty="0"/>
            </a:br>
            <a:r>
              <a:rPr lang="en-AU" dirty="0"/>
              <a:t>Component 1: </a:t>
            </a:r>
            <a:r>
              <a:rPr lang="en-AU" i="1" dirty="0"/>
              <a:t>IDENTIFY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62482-D585-4793-BB10-BF61CF9DD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i="1" u="sng" dirty="0"/>
              <a:t>Tertiary Source</a:t>
            </a:r>
            <a:r>
              <a:rPr lang="en-US" sz="2400" u="sng" dirty="0"/>
              <a:t>: </a:t>
            </a:r>
          </a:p>
          <a:p>
            <a:pPr marL="0" indent="0">
              <a:buNone/>
            </a:pPr>
            <a:endParaRPr lang="en-US" sz="2400" u="sng" dirty="0"/>
          </a:p>
          <a:p>
            <a:pPr marL="0" indent="0">
              <a:buNone/>
            </a:pPr>
            <a:r>
              <a:rPr lang="en-US" dirty="0"/>
              <a:t>Information that is compiled from multiple other sources. Its intended purpose is to re-package existing information to provide an overview on a topic.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US" sz="2800" b="1" i="1" dirty="0"/>
              <a:t>Of the 3 resources, which two would be best when writing a thesis statement or research paper?</a:t>
            </a:r>
            <a:endParaRPr lang="en-AU" sz="2800" b="1" i="1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97918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7C4B8-EAA2-42CC-B759-9EA4DA485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u="sng" dirty="0"/>
              <a:t>5 Components of Information Literacy</a:t>
            </a:r>
            <a:br>
              <a:rPr lang="en-AU" dirty="0"/>
            </a:br>
            <a:r>
              <a:rPr lang="en-AU" dirty="0"/>
              <a:t>Component 2: </a:t>
            </a:r>
            <a:r>
              <a:rPr lang="en-AU" i="1" dirty="0"/>
              <a:t>FIND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A3AB0-3A0D-4367-A23F-70ECE9EA9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57570"/>
            <a:ext cx="8596668" cy="3880773"/>
          </a:xfrm>
        </p:spPr>
        <p:txBody>
          <a:bodyPr/>
          <a:lstStyle/>
          <a:p>
            <a:r>
              <a:rPr lang="en-AU" dirty="0"/>
              <a:t>The information literate student can </a:t>
            </a:r>
            <a:r>
              <a:rPr lang="en-AU" u="sng" dirty="0"/>
              <a:t>FIND</a:t>
            </a:r>
            <a:r>
              <a:rPr lang="en-AU" dirty="0"/>
              <a:t> needed information effectively and efficiently. </a:t>
            </a:r>
          </a:p>
          <a:p>
            <a:r>
              <a:rPr lang="en-AU" dirty="0"/>
              <a:t>ACADEMIC EXAMPLES:</a:t>
            </a:r>
          </a:p>
          <a:p>
            <a:pPr marL="0" indent="0">
              <a:buNone/>
            </a:pPr>
            <a:r>
              <a:rPr lang="en-AU" dirty="0"/>
              <a:t>	- Finding an article from the library databases</a:t>
            </a:r>
          </a:p>
          <a:p>
            <a:pPr marL="0" indent="0">
              <a:buNone/>
            </a:pPr>
            <a:r>
              <a:rPr lang="en-AU" dirty="0"/>
              <a:t>	- Locating a book on the library shelves by its call number </a:t>
            </a:r>
          </a:p>
          <a:p>
            <a:pPr marL="0" indent="0">
              <a:buNone/>
            </a:pPr>
            <a:r>
              <a:rPr lang="en-AU" dirty="0"/>
              <a:t>	- Choosing </a:t>
            </a:r>
            <a:r>
              <a:rPr lang="en-AU" i="1" dirty="0"/>
              <a:t>keywords and phrases</a:t>
            </a:r>
            <a:r>
              <a:rPr lang="en-AU" dirty="0"/>
              <a:t> to use in a library </a:t>
            </a:r>
            <a:r>
              <a:rPr lang="en-AU" dirty="0" err="1"/>
              <a:t>catalog</a:t>
            </a:r>
            <a:r>
              <a:rPr lang="en-AU" dirty="0"/>
              <a:t> search (or when 	  searching google etc)</a:t>
            </a:r>
          </a:p>
          <a:p>
            <a:pPr marL="0" indent="0">
              <a:buNone/>
            </a:pPr>
            <a:r>
              <a:rPr lang="en-AU" dirty="0"/>
              <a:t>	- Using Boolean terms (AND, OR, NOT) when searching online</a:t>
            </a:r>
          </a:p>
        </p:txBody>
      </p:sp>
    </p:spTree>
    <p:extLst>
      <p:ext uri="{BB962C8B-B14F-4D97-AF65-F5344CB8AC3E}">
        <p14:creationId xmlns:p14="http://schemas.microsoft.com/office/powerpoint/2010/main" val="1056054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739A2-35F5-4651-B0A3-738F9923C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u="sng" dirty="0"/>
              <a:t>5 Components of Information Literacy</a:t>
            </a:r>
            <a:br>
              <a:rPr lang="en-AU" dirty="0"/>
            </a:br>
            <a:r>
              <a:rPr lang="en-AU" dirty="0"/>
              <a:t>Component 2: </a:t>
            </a:r>
            <a:r>
              <a:rPr lang="en-AU" i="1" dirty="0"/>
              <a:t>FIND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24E36-AF38-4EB3-A3DE-429145A07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894881"/>
            <a:ext cx="8596668" cy="25776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AU" sz="3200" b="1" dirty="0"/>
              <a:t>Find a primary and secondary resource (website) which discusses and describes the National Physical Activity and Sedentary Behaviour guidelines.</a:t>
            </a:r>
          </a:p>
        </p:txBody>
      </p:sp>
    </p:spTree>
    <p:extLst>
      <p:ext uri="{BB962C8B-B14F-4D97-AF65-F5344CB8AC3E}">
        <p14:creationId xmlns:p14="http://schemas.microsoft.com/office/powerpoint/2010/main" val="33315706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3448</TotalTime>
  <Words>579</Words>
  <Application>Microsoft Office PowerPoint</Application>
  <PresentationFormat>Widescreen</PresentationFormat>
  <Paragraphs>81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Trebuchet MS</vt:lpstr>
      <vt:lpstr>Wingdings 3</vt:lpstr>
      <vt:lpstr>Facet</vt:lpstr>
      <vt:lpstr>The 5 components of Information Literacy </vt:lpstr>
      <vt:lpstr>What is information literacy?</vt:lpstr>
      <vt:lpstr>5 Components of Information Literacy Component 1: IDENTIFY</vt:lpstr>
      <vt:lpstr>5 Components of Information Literacy Component 1: IDENTIFY</vt:lpstr>
      <vt:lpstr>5 Components of Information Literacy Component 1: IDENTIFY</vt:lpstr>
      <vt:lpstr>5 Components of Information Literacy Component 1: IDENTIFY</vt:lpstr>
      <vt:lpstr>5 Components of Information Literacy Component 1: IDENTIFY</vt:lpstr>
      <vt:lpstr>5 Components of Information Literacy Component 2: FIND </vt:lpstr>
      <vt:lpstr>5 Components of Information Literacy Component 2: FIND </vt:lpstr>
      <vt:lpstr>5 Components of Information Literacy Component 2: FIND </vt:lpstr>
      <vt:lpstr>5 Components of Information Literacy Component 2: FIND </vt:lpstr>
      <vt:lpstr>5 Components of Information Literacy Component 3: EVALUATE</vt:lpstr>
      <vt:lpstr>5 Components of Information Literacy Component 3: EVALUATE</vt:lpstr>
      <vt:lpstr>5 Components of Information Literacy Component 4: APPLY</vt:lpstr>
      <vt:lpstr>5 Components of Information Literacy Component 4: APPLY</vt:lpstr>
      <vt:lpstr>5 Components of Information Literacy Component 5: ACKNOWLEDGE</vt:lpstr>
      <vt:lpstr>5 Components of Information Literacy Component 5: ACKNOWLEDGE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5 components of Information Literacy</dc:title>
  <dc:creator>Cairine Henderson</dc:creator>
  <cp:lastModifiedBy>Cairine Henderson</cp:lastModifiedBy>
  <cp:revision>16</cp:revision>
  <dcterms:created xsi:type="dcterms:W3CDTF">2018-02-23T01:39:11Z</dcterms:created>
  <dcterms:modified xsi:type="dcterms:W3CDTF">2018-02-25T11:07:13Z</dcterms:modified>
</cp:coreProperties>
</file>